
<file path=[Content_Types].xml><?xml version="1.0" encoding="utf-8"?>
<Types xmlns="http://schemas.openxmlformats.org/package/2006/content-types">
  <Default Extension="xml" ContentType="application/vnd.openxmlformats-officedocument.extended-properties+xml"/>
  <Default Extension="png" ContentType="image/png"/>
  <Default Extension="fntdata" ContentType="application/x-fontdata"/>
  <Default Extension="rels" ContentType="application/vnd.openxmlformats-package.relationship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3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1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s/slide12.xml" ContentType="application/vnd.openxmlformats-officedocument.presentationml.slide+xml"/>
  <Override PartName="/ppt/notesSlides/notesSlide12.xml" ContentType="application/vnd.openxmlformats-officedocument.presentationml.notesSlide+xml"/>
  <Override PartName="/ppt/slides/slide17.xml" ContentType="application/vnd.openxmlformats-officedocument.presentationml.slide+xml"/>
  <Override PartName="/ppt/notesSlides/notesSlide17.xml" ContentType="application/vnd.openxmlformats-officedocument.presentationml.notesSlide+xml"/>
  <Override PartName="/ppt/tableStyles.xml" ContentType="application/vnd.openxmlformats-officedocument.presentationml.tableStyles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6.xml" ContentType="application/vnd.openxmlformats-officedocument.presentationml.slide+xml"/>
  <Override PartName="/ppt/notesSlides/notesSlide16.xml" ContentType="application/vnd.openxmlformats-officedocument.presentationml.notesSlid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15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viewProps.xml" ContentType="application/vnd.openxmlformats-officedocument.presentationml.viewProps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14.xml" ContentType="application/vnd.openxmlformats-officedocument.presentationml.notesSlide+xml"/>
  <Override PartName="/ppt/presProps.xml" ContentType="application/vnd.openxmlformats-officedocument.presentationml.presProps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8.xml" ContentType="application/vnd.openxmlformats-officedocument.presentationml.slide+xml"/>
  <Override PartName="/ppt/notesSlides/notesSlide18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13.xml" ContentType="application/vnd.openxmlformats-officedocument.presentationml.slide+xml"/>
  <Override PartName="/ppt/notesSlides/notesSlide13.xml" ContentType="application/vnd.openxmlformats-officedocument.presentationml.notesSlide+xml"/>
</Types>
</file>

<file path=_rels/.rels>&#65279;<?xml version="1.0" encoding="utf-8"?><Relationships xmlns="http://schemas.openxmlformats.org/package/2006/relationships"><Relationship Type="http://schemas.openxmlformats.org/officeDocument/2006/relationships/extended-properties" Target="/docProps/app.xml" Id="rId3" /><Relationship Type="http://schemas.openxmlformats.org/package/2006/relationships/metadata/core-properties" Target="/docProps/core.xml" Id="rId2" /><Relationship Type="http://schemas.openxmlformats.org/officeDocument/2006/relationships/officeDocument" Target="/ppt/presentation.xml" Id="rId1" 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4630400" cy="8229600"/>
  <p:notesSz cx="8229600" cy="14630400"/>
  <p:embeddedFontLst>
    <p:embeddedFont>
      <p:font typeface="Arimo" panose="020B0604020202020204" charset="0"/>
      <p:regular r:id="rId21"/>
    </p:embeddedFont>
    <p:embeddedFont>
      <p:font typeface="Outfit Extra Bold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7.xml" Id="rId8" /><Relationship Type="http://schemas.openxmlformats.org/officeDocument/2006/relationships/slide" Target="/ppt/slides/slide12.xml" Id="rId13" /><Relationship Type="http://schemas.openxmlformats.org/officeDocument/2006/relationships/slide" Target="/ppt/slides/slide17.xml" Id="rId18" /><Relationship Type="http://schemas.openxmlformats.org/officeDocument/2006/relationships/tableStyles" Target="/ppt/tableStyles.xml" Id="rId26" /><Relationship Type="http://schemas.openxmlformats.org/officeDocument/2006/relationships/slide" Target="/ppt/slides/slide2.xml" Id="rId3" /><Relationship Type="http://schemas.openxmlformats.org/officeDocument/2006/relationships/font" Target="/ppt/fonts/font1.fntdata" Id="rId21" /><Relationship Type="http://schemas.openxmlformats.org/officeDocument/2006/relationships/slide" Target="/ppt/slides/slide6.xml" Id="rId7" /><Relationship Type="http://schemas.openxmlformats.org/officeDocument/2006/relationships/slide" Target="/ppt/slides/slide11.xml" Id="rId12" /><Relationship Type="http://schemas.openxmlformats.org/officeDocument/2006/relationships/slide" Target="/ppt/slides/slide16.xml" Id="rId17" /><Relationship Type="http://schemas.openxmlformats.org/officeDocument/2006/relationships/theme" Target="/ppt/theme/theme1.xml" Id="rId25" /><Relationship Type="http://schemas.openxmlformats.org/officeDocument/2006/relationships/slide" Target="/ppt/slides/slide1.xml" Id="rId2" /><Relationship Type="http://schemas.openxmlformats.org/officeDocument/2006/relationships/slide" Target="/ppt/slides/slide15.xml" Id="rId16" /><Relationship Type="http://schemas.openxmlformats.org/officeDocument/2006/relationships/notesMaster" Target="/ppt/notesMasters/notesMaster1.xml" Id="rId20" /><Relationship Type="http://schemas.openxmlformats.org/officeDocument/2006/relationships/slideMaster" Target="/ppt/slideMasters/slideMaster1.xml" Id="rId1" /><Relationship Type="http://schemas.openxmlformats.org/officeDocument/2006/relationships/slide" Target="/ppt/slides/slide5.xml" Id="rId6" /><Relationship Type="http://schemas.openxmlformats.org/officeDocument/2006/relationships/slide" Target="/ppt/slides/slide10.xml" Id="rId11" /><Relationship Type="http://schemas.openxmlformats.org/officeDocument/2006/relationships/viewProps" Target="/ppt/viewProps.xml" Id="rId24" /><Relationship Type="http://schemas.openxmlformats.org/officeDocument/2006/relationships/slide" Target="/ppt/slides/slide4.xml" Id="rId5" /><Relationship Type="http://schemas.openxmlformats.org/officeDocument/2006/relationships/slide" Target="/ppt/slides/slide14.xml" Id="rId15" /><Relationship Type="http://schemas.openxmlformats.org/officeDocument/2006/relationships/presProps" Target="/ppt/presProps.xml" Id="rId23" /><Relationship Type="http://schemas.openxmlformats.org/officeDocument/2006/relationships/slide" Target="/ppt/slides/slide9.xml" Id="rId10" /><Relationship Type="http://schemas.openxmlformats.org/officeDocument/2006/relationships/slide" Target="/ppt/slides/slide18.xml" Id="rId19" /><Relationship Type="http://schemas.openxmlformats.org/officeDocument/2006/relationships/slide" Target="/ppt/slides/slide3.xml" Id="rId4" /><Relationship Type="http://schemas.openxmlformats.org/officeDocument/2006/relationships/slide" Target="/ppt/slides/slide8.xml" Id="rId9" /><Relationship Type="http://schemas.openxmlformats.org/officeDocument/2006/relationships/slide" Target="/ppt/slides/slide13.xml" Id="rId14" /><Relationship Type="http://schemas.openxmlformats.org/officeDocument/2006/relationships/font" Target="/ppt/fonts/font2.fntdata" Id="rId22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6689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1.xml" Id="rId2" /><Relationship Type="http://schemas.openxmlformats.org/officeDocument/2006/relationships/notesMaster" Target="/ppt/notesMasters/notesMaster1.xml" Id="rId1" /></Relationships>
</file>

<file path=ppt/notesSlides/_rels/notesSlide10.xml.rels>&#65279;<?xml version="1.0" encoding="utf-8"?><Relationships xmlns="http://schemas.openxmlformats.org/package/2006/relationships"><Relationship Type="http://schemas.openxmlformats.org/officeDocument/2006/relationships/slide" Target="/ppt/slides/slide10.xml" Id="rId2" /><Relationship Type="http://schemas.openxmlformats.org/officeDocument/2006/relationships/notesMaster" Target="/ppt/notesMasters/notesMaster1.xml" Id="rId1" /></Relationships>
</file>

<file path=ppt/notesSlides/_rels/notesSlide11.xml.rels>&#65279;<?xml version="1.0" encoding="utf-8"?><Relationships xmlns="http://schemas.openxmlformats.org/package/2006/relationships"><Relationship Type="http://schemas.openxmlformats.org/officeDocument/2006/relationships/slide" Target="/ppt/slides/slide11.xml" Id="rId2" /><Relationship Type="http://schemas.openxmlformats.org/officeDocument/2006/relationships/notesMaster" Target="/ppt/notesMasters/notesMaster1.xml" Id="rId1" /></Relationships>
</file>

<file path=ppt/notesSlides/_rels/notesSlide12.xml.rels>&#65279;<?xml version="1.0" encoding="utf-8"?><Relationships xmlns="http://schemas.openxmlformats.org/package/2006/relationships"><Relationship Type="http://schemas.openxmlformats.org/officeDocument/2006/relationships/slide" Target="/ppt/slides/slide12.xml" Id="rId2" /><Relationship Type="http://schemas.openxmlformats.org/officeDocument/2006/relationships/notesMaster" Target="/ppt/notesMasters/notesMaster1.xml" Id="rId1" /></Relationships>
</file>

<file path=ppt/notesSlides/_rels/notesSlide13.xml.rels>&#65279;<?xml version="1.0" encoding="utf-8"?><Relationships xmlns="http://schemas.openxmlformats.org/package/2006/relationships"><Relationship Type="http://schemas.openxmlformats.org/officeDocument/2006/relationships/slide" Target="/ppt/slides/slide13.xml" Id="rId2" /><Relationship Type="http://schemas.openxmlformats.org/officeDocument/2006/relationships/notesMaster" Target="/ppt/notesMasters/notesMaster1.xml" Id="rId1" /></Relationships>
</file>

<file path=ppt/notesSlides/_rels/notesSlide14.xml.rels>&#65279;<?xml version="1.0" encoding="utf-8"?><Relationships xmlns="http://schemas.openxmlformats.org/package/2006/relationships"><Relationship Type="http://schemas.openxmlformats.org/officeDocument/2006/relationships/slide" Target="/ppt/slides/slide14.xml" Id="rId2" /><Relationship Type="http://schemas.openxmlformats.org/officeDocument/2006/relationships/notesMaster" Target="/ppt/notesMasters/notesMaster1.xml" Id="rId1" /></Relationships>
</file>

<file path=ppt/notesSlides/_rels/notesSlide15.xml.rels>&#65279;<?xml version="1.0" encoding="utf-8"?><Relationships xmlns="http://schemas.openxmlformats.org/package/2006/relationships"><Relationship Type="http://schemas.openxmlformats.org/officeDocument/2006/relationships/slide" Target="/ppt/slides/slide15.xml" Id="rId2" /><Relationship Type="http://schemas.openxmlformats.org/officeDocument/2006/relationships/notesMaster" Target="/ppt/notesMasters/notesMaster1.xml" Id="rId1" /></Relationships>
</file>

<file path=ppt/notesSlides/_rels/notesSlide16.xml.rels>&#65279;<?xml version="1.0" encoding="utf-8"?><Relationships xmlns="http://schemas.openxmlformats.org/package/2006/relationships"><Relationship Type="http://schemas.openxmlformats.org/officeDocument/2006/relationships/slide" Target="/ppt/slides/slide16.xml" Id="rId2" /><Relationship Type="http://schemas.openxmlformats.org/officeDocument/2006/relationships/notesMaster" Target="/ppt/notesMasters/notesMaster1.xml" Id="rId1" /></Relationships>
</file>

<file path=ppt/notesSlides/_rels/notesSlide17.xml.rels>&#65279;<?xml version="1.0" encoding="utf-8"?><Relationships xmlns="http://schemas.openxmlformats.org/package/2006/relationships"><Relationship Type="http://schemas.openxmlformats.org/officeDocument/2006/relationships/slide" Target="/ppt/slides/slide17.xml" Id="rId2" /><Relationship Type="http://schemas.openxmlformats.org/officeDocument/2006/relationships/notesMaster" Target="/ppt/notesMasters/notesMaster1.xml" Id="rId1" /></Relationships>
</file>

<file path=ppt/notesSlides/_rels/notesSlide18.xml.rels>&#65279;<?xml version="1.0" encoding="utf-8"?><Relationships xmlns="http://schemas.openxmlformats.org/package/2006/relationships"><Relationship Type="http://schemas.openxmlformats.org/officeDocument/2006/relationships/slide" Target="/ppt/slides/slide18.xml" Id="rId2" /><Relationship Type="http://schemas.openxmlformats.org/officeDocument/2006/relationships/notesMaster" Target="/ppt/notesMasters/notesMaster1.xml" Id="rId1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slide" Target="/ppt/slides/slide2.xml" Id="rId2" /><Relationship Type="http://schemas.openxmlformats.org/officeDocument/2006/relationships/notesMaster" Target="/ppt/notesMasters/notesMaster1.xml" Id="rId1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slide" Target="/ppt/slides/slide3.xml" Id="rId2" /><Relationship Type="http://schemas.openxmlformats.org/officeDocument/2006/relationships/notesMaster" Target="/ppt/notesMasters/notesMaster1.xml" Id="rId1" /></Relationships>
</file>

<file path=ppt/notesSlides/_rels/notesSlide4.xml.rels>&#65279;<?xml version="1.0" encoding="utf-8"?><Relationships xmlns="http://schemas.openxmlformats.org/package/2006/relationships"><Relationship Type="http://schemas.openxmlformats.org/officeDocument/2006/relationships/slide" Target="/ppt/slides/slide4.xml" Id="rId2" /><Relationship Type="http://schemas.openxmlformats.org/officeDocument/2006/relationships/notesMaster" Target="/ppt/notesMasters/notesMaster1.xml" Id="rId1" /></Relationships>
</file>

<file path=ppt/notesSlides/_rels/notesSlide5.xml.rels>&#65279;<?xml version="1.0" encoding="utf-8"?><Relationships xmlns="http://schemas.openxmlformats.org/package/2006/relationships"><Relationship Type="http://schemas.openxmlformats.org/officeDocument/2006/relationships/slide" Target="/ppt/slides/slide5.xml" Id="rId2" /><Relationship Type="http://schemas.openxmlformats.org/officeDocument/2006/relationships/notesMaster" Target="/ppt/notesMasters/notesMaster1.xml" Id="rId1" /></Relationships>
</file>

<file path=ppt/notesSlides/_rels/notesSlide6.xml.rels>&#65279;<?xml version="1.0" encoding="utf-8"?><Relationships xmlns="http://schemas.openxmlformats.org/package/2006/relationships"><Relationship Type="http://schemas.openxmlformats.org/officeDocument/2006/relationships/slide" Target="/ppt/slides/slide6.xml" Id="rId2" /><Relationship Type="http://schemas.openxmlformats.org/officeDocument/2006/relationships/notesMaster" Target="/ppt/notesMasters/notesMaster1.xml" Id="rId1" /></Relationships>
</file>

<file path=ppt/notesSlides/_rels/notesSlide7.xml.rels>&#65279;<?xml version="1.0" encoding="utf-8"?><Relationships xmlns="http://schemas.openxmlformats.org/package/2006/relationships"><Relationship Type="http://schemas.openxmlformats.org/officeDocument/2006/relationships/slide" Target="/ppt/slides/slide7.xml" Id="rId2" /><Relationship Type="http://schemas.openxmlformats.org/officeDocument/2006/relationships/notesMaster" Target="/ppt/notesMasters/notesMaster1.xml" Id="rId1" /></Relationships>
</file>

<file path=ppt/notesSlides/_rels/notesSlide8.xml.rels>&#65279;<?xml version="1.0" encoding="utf-8"?><Relationships xmlns="http://schemas.openxmlformats.org/package/2006/relationships"><Relationship Type="http://schemas.openxmlformats.org/officeDocument/2006/relationships/slide" Target="/ppt/slides/slide8.xml" Id="rId2" /><Relationship Type="http://schemas.openxmlformats.org/officeDocument/2006/relationships/notesMaster" Target="/ppt/notesMasters/notesMaster1.xml" Id="rId1" /></Relationships>
</file>

<file path=ppt/notesSlides/_rels/notesSlide9.xml.rels>&#65279;<?xml version="1.0" encoding="utf-8"?><Relationships xmlns="http://schemas.openxmlformats.org/package/2006/relationships"><Relationship Type="http://schemas.openxmlformats.org/officeDocument/2006/relationships/slide" Target="/ppt/slides/slide9.xml" Id="rId2" /><Relationship Type="http://schemas.openxmlformats.org/officeDocument/2006/relationships/notesMaster" Target="/ppt/notesMasters/notesMaster1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0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11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12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13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14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15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16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17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18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19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3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4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5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6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7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8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9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E4CE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Id8" /><Relationship Type="http://schemas.openxmlformats.org/officeDocument/2006/relationships/slideLayout" Target="/ppt/slideLayouts/slideLayout13.xml" Id="rId13" /><Relationship Type="http://schemas.openxmlformats.org/officeDocument/2006/relationships/slideLayout" Target="/ppt/slideLayouts/slideLayout18.xml" Id="rId18" /><Relationship Type="http://schemas.openxmlformats.org/officeDocument/2006/relationships/slideLayout" Target="/ppt/slideLayouts/slideLayout3.xml" Id="rId3" /><Relationship Type="http://schemas.openxmlformats.org/officeDocument/2006/relationships/slideLayout" Target="/ppt/slideLayouts/slideLayout7.xml" Id="rId7" /><Relationship Type="http://schemas.openxmlformats.org/officeDocument/2006/relationships/slideLayout" Target="/ppt/slideLayouts/slideLayout12.xml" Id="rId12" /><Relationship Type="http://schemas.openxmlformats.org/officeDocument/2006/relationships/slideLayout" Target="/ppt/slideLayouts/slideLayout17.xml" Id="rId17" /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16.xml" Id="rId16" /><Relationship Type="http://schemas.openxmlformats.org/officeDocument/2006/relationships/theme" Target="/ppt/theme/theme1.xml" Id="rId20" /><Relationship Type="http://schemas.openxmlformats.org/officeDocument/2006/relationships/slideLayout" Target="/ppt/slideLayouts/slideLayout6.xml" Id="rId6" /><Relationship Type="http://schemas.openxmlformats.org/officeDocument/2006/relationships/slideLayout" Target="/ppt/slideLayouts/slideLayout11.xml" Id="rId11" /><Relationship Type="http://schemas.openxmlformats.org/officeDocument/2006/relationships/slideLayout" Target="/ppt/slideLayouts/slideLayout5.xml" Id="rId5" /><Relationship Type="http://schemas.openxmlformats.org/officeDocument/2006/relationships/slideLayout" Target="/ppt/slideLayouts/slideLayout15.xml" Id="rId15" /><Relationship Type="http://schemas.openxmlformats.org/officeDocument/2006/relationships/slideLayout" Target="/ppt/slideLayouts/slideLayout10.xml" Id="rId10" /><Relationship Type="http://schemas.openxmlformats.org/officeDocument/2006/relationships/slideLayout" Target="/ppt/slideLayouts/slideLayout19.xml" Id="rId19" /><Relationship Type="http://schemas.openxmlformats.org/officeDocument/2006/relationships/slideLayout" Target="/ppt/slideLayouts/slideLayout4.xml" Id="rId4" /><Relationship Type="http://schemas.openxmlformats.org/officeDocument/2006/relationships/slideLayout" Target="/ppt/slideLayouts/slideLayout9.xml" Id="rId9" /><Relationship Type="http://schemas.openxmlformats.org/officeDocument/2006/relationships/slideLayout" Target="/ppt/slideLayouts/slideLayout14.xml" Id="rId14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3.png" Id="rId3" /><Relationship Type="http://schemas.openxmlformats.org/officeDocument/2006/relationships/notesSlide" Target="/ppt/notesSlides/notesSlide1.xml" Id="rId2" /><Relationship Type="http://schemas.openxmlformats.org/officeDocument/2006/relationships/slideLayout" Target="/ppt/slideLayouts/slideLayout2.xml" Id="rId1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image" Target="/ppt/media/image23.png" Id="rId8" /><Relationship Type="http://schemas.openxmlformats.org/officeDocument/2006/relationships/image" Target="/ppt/media/image18.png" Id="rId3" /><Relationship Type="http://schemas.openxmlformats.org/officeDocument/2006/relationships/image" Target="/ppt/media/image22.png" Id="rId7" /><Relationship Type="http://schemas.openxmlformats.org/officeDocument/2006/relationships/notesSlide" Target="/ppt/notesSlides/notesSlide10.xml" Id="rId2" /><Relationship Type="http://schemas.openxmlformats.org/officeDocument/2006/relationships/slideLayout" Target="/ppt/slideLayouts/slideLayout11.xml" Id="rId1" /><Relationship Type="http://schemas.openxmlformats.org/officeDocument/2006/relationships/image" Target="/ppt/media/image21.png" Id="rId6" /><Relationship Type="http://schemas.openxmlformats.org/officeDocument/2006/relationships/image" Target="/ppt/media/image20.png" Id="rId5" /><Relationship Type="http://schemas.openxmlformats.org/officeDocument/2006/relationships/image" Target="/ppt/media/image19.png" Id="rId4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image" Target="/ppt/media/image24.png" Id="rId3" /><Relationship Type="http://schemas.openxmlformats.org/officeDocument/2006/relationships/image" Target="/ppt/media/image28.png" Id="rId7" /><Relationship Type="http://schemas.openxmlformats.org/officeDocument/2006/relationships/notesSlide" Target="/ppt/notesSlides/notesSlide11.xml" Id="rId2" /><Relationship Type="http://schemas.openxmlformats.org/officeDocument/2006/relationships/slideLayout" Target="/ppt/slideLayouts/slideLayout12.xml" Id="rId1" /><Relationship Type="http://schemas.openxmlformats.org/officeDocument/2006/relationships/image" Target="/ppt/media/image27.png" Id="rId6" /><Relationship Type="http://schemas.openxmlformats.org/officeDocument/2006/relationships/image" Target="/ppt/media/image26.png" Id="rId5" /><Relationship Type="http://schemas.openxmlformats.org/officeDocument/2006/relationships/image" Target="/ppt/media/image25.png" Id="rId4" /></Relationships>
</file>

<file path=ppt/slides/_rels/slide12.xml.rels>&#65279;<?xml version="1.0" encoding="utf-8"?><Relationships xmlns="http://schemas.openxmlformats.org/package/2006/relationships"><Relationship Type="http://schemas.openxmlformats.org/officeDocument/2006/relationships/image" Target="/ppt/media/image29.png" Id="rId3" /><Relationship Type="http://schemas.openxmlformats.org/officeDocument/2006/relationships/notesSlide" Target="/ppt/notesSlides/notesSlide12.xml" Id="rId2" /><Relationship Type="http://schemas.openxmlformats.org/officeDocument/2006/relationships/slideLayout" Target="/ppt/slideLayouts/slideLayout13.xml" Id="rId1" /><Relationship Type="http://schemas.openxmlformats.org/officeDocument/2006/relationships/image" Target="/ppt/media/image30.png" Id="rId4" /></Relationships>
</file>

<file path=ppt/slides/_rels/slide13.xml.rels>&#65279;<?xml version="1.0" encoding="utf-8"?><Relationships xmlns="http://schemas.openxmlformats.org/package/2006/relationships"><Relationship Type="http://schemas.openxmlformats.org/officeDocument/2006/relationships/notesSlide" Target="/ppt/notesSlides/notesSlide13.xml" Id="rId2" /><Relationship Type="http://schemas.openxmlformats.org/officeDocument/2006/relationships/slideLayout" Target="/ppt/slideLayouts/slideLayout14.xml" Id="rId1" /></Relationships>
</file>

<file path=ppt/slides/_rels/slide14.xml.rels>&#65279;<?xml version="1.0" encoding="utf-8"?><Relationships xmlns="http://schemas.openxmlformats.org/package/2006/relationships"><Relationship Type="http://schemas.openxmlformats.org/officeDocument/2006/relationships/image" Target="/ppt/media/image31.png" Id="rId3" /><Relationship Type="http://schemas.openxmlformats.org/officeDocument/2006/relationships/notesSlide" Target="/ppt/notesSlides/notesSlide14.xml" Id="rId2" /><Relationship Type="http://schemas.openxmlformats.org/officeDocument/2006/relationships/slideLayout" Target="/ppt/slideLayouts/slideLayout15.xml" Id="rId1" /></Relationships>
</file>

<file path=ppt/slides/_rels/slide15.xml.rels>&#65279;<?xml version="1.0" encoding="utf-8"?><Relationships xmlns="http://schemas.openxmlformats.org/package/2006/relationships"><Relationship Type="http://schemas.openxmlformats.org/officeDocument/2006/relationships/image" Target="/ppt/media/image32.png" Id="rId3" /><Relationship Type="http://schemas.openxmlformats.org/officeDocument/2006/relationships/notesSlide" Target="/ppt/notesSlides/notesSlide15.xml" Id="rId2" /><Relationship Type="http://schemas.openxmlformats.org/officeDocument/2006/relationships/slideLayout" Target="/ppt/slideLayouts/slideLayout16.xml" Id="rId1" /></Relationships>
</file>

<file path=ppt/slides/_rels/slide16.xml.rels>&#65279;<?xml version="1.0" encoding="utf-8"?><Relationships xmlns="http://schemas.openxmlformats.org/package/2006/relationships"><Relationship Type="http://schemas.openxmlformats.org/officeDocument/2006/relationships/image" Target="/ppt/media/image33.png" Id="rId3" /><Relationship Type="http://schemas.openxmlformats.org/officeDocument/2006/relationships/notesSlide" Target="/ppt/notesSlides/notesSlide16.xml" Id="rId2" /><Relationship Type="http://schemas.openxmlformats.org/officeDocument/2006/relationships/slideLayout" Target="/ppt/slideLayouts/slideLayout17.xml" Id="rId1" /><Relationship Type="http://schemas.openxmlformats.org/officeDocument/2006/relationships/image" Target="/ppt/media/image34.png" Id="rId4" /></Relationships>
</file>

<file path=ppt/slides/_rels/slide17.xml.rels>&#65279;<?xml version="1.0" encoding="utf-8"?><Relationships xmlns="http://schemas.openxmlformats.org/package/2006/relationships"><Relationship Type="http://schemas.openxmlformats.org/officeDocument/2006/relationships/image" Target="/ppt/media/image35.png" Id="rId3" /><Relationship Type="http://schemas.openxmlformats.org/officeDocument/2006/relationships/notesSlide" Target="/ppt/notesSlides/notesSlide17.xml" Id="rId2" /><Relationship Type="http://schemas.openxmlformats.org/officeDocument/2006/relationships/slideLayout" Target="/ppt/slideLayouts/slideLayout18.xml" Id="rId1" /></Relationships>
</file>

<file path=ppt/slides/_rels/slide18.xml.rels>&#65279;<?xml version="1.0" encoding="utf-8"?><Relationships xmlns="http://schemas.openxmlformats.org/package/2006/relationships"><Relationship Type="http://schemas.openxmlformats.org/officeDocument/2006/relationships/image" Target="/ppt/media/image36.png" Id="rId3" /><Relationship Type="http://schemas.openxmlformats.org/officeDocument/2006/relationships/notesSlide" Target="/ppt/notesSlides/notesSlide18.xml" Id="rId2" /><Relationship Type="http://schemas.openxmlformats.org/officeDocument/2006/relationships/slideLayout" Target="/ppt/slideLayouts/slideLayout19.xml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image" Target="/ppt/media/image4.png" Id="rId3" /><Relationship Type="http://schemas.openxmlformats.org/officeDocument/2006/relationships/notesSlide" Target="/ppt/notesSlides/notesSlide2.xml" Id="rId2" /><Relationship Type="http://schemas.openxmlformats.org/officeDocument/2006/relationships/slideLayout" Target="/ppt/slideLayouts/slideLayout3.xml" Id="rId1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image" Target="/ppt/media/image5.png" Id="rId3" /><Relationship Type="http://schemas.openxmlformats.org/officeDocument/2006/relationships/notesSlide" Target="/ppt/notesSlides/notesSlide3.xml" Id="rId2" /><Relationship Type="http://schemas.openxmlformats.org/officeDocument/2006/relationships/slideLayout" Target="/ppt/slideLayouts/slideLayout4.xml" Id="rId1" /><Relationship Type="http://schemas.openxmlformats.org/officeDocument/2006/relationships/image" Target="/ppt/media/image6.png" Id="rId4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image" Target="/ppt/media/image7.png" Id="rId3" /><Relationship Type="http://schemas.openxmlformats.org/officeDocument/2006/relationships/notesSlide" Target="/ppt/notesSlides/notesSlide4.xml" Id="rId2" /><Relationship Type="http://schemas.openxmlformats.org/officeDocument/2006/relationships/slideLayout" Target="/ppt/slideLayouts/slideLayout5.xml" Id="rId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notesSlide" Target="/ppt/notesSlides/notesSlide5.xml" Id="rId2" /><Relationship Type="http://schemas.openxmlformats.org/officeDocument/2006/relationships/slideLayout" Target="/ppt/slideLayouts/slideLayout6.xml" Id="rId1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image" Target="/ppt/media/image8.png" Id="rId3" /><Relationship Type="http://schemas.openxmlformats.org/officeDocument/2006/relationships/notesSlide" Target="/ppt/notesSlides/notesSlide6.xml" Id="rId2" /><Relationship Type="http://schemas.openxmlformats.org/officeDocument/2006/relationships/slideLayout" Target="/ppt/slideLayouts/slideLayout7.xml" Id="rId1" /><Relationship Type="http://schemas.openxmlformats.org/officeDocument/2006/relationships/image" Target="/ppt/media/image9.png" Id="rId4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image" Target="/ppt/media/image10.png" Id="rId3" /><Relationship Type="http://schemas.openxmlformats.org/officeDocument/2006/relationships/notesSlide" Target="/ppt/notesSlides/notesSlide7.xml" Id="rId2" /><Relationship Type="http://schemas.openxmlformats.org/officeDocument/2006/relationships/slideLayout" Target="/ppt/slideLayouts/slideLayout8.xml" Id="rId1" /><Relationship Type="http://schemas.openxmlformats.org/officeDocument/2006/relationships/image" Target="/ppt/media/image11.png" Id="rId4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image" Target="/ppt/media/image12.png" Id="rId3" /><Relationship Type="http://schemas.openxmlformats.org/officeDocument/2006/relationships/notesSlide" Target="/ppt/notesSlides/notesSlide8.xml" Id="rId2" /><Relationship Type="http://schemas.openxmlformats.org/officeDocument/2006/relationships/slideLayout" Target="/ppt/slideLayouts/slideLayout9.xml" Id="rId1" /><Relationship Type="http://schemas.openxmlformats.org/officeDocument/2006/relationships/image" Target="/ppt/media/image14.png" Id="rId5" /><Relationship Type="http://schemas.openxmlformats.org/officeDocument/2006/relationships/image" Target="/ppt/media/image13.png" Id="rId4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image" Target="/ppt/media/image15.png" Id="rId3" /><Relationship Type="http://schemas.openxmlformats.org/officeDocument/2006/relationships/notesSlide" Target="/ppt/notesSlides/notesSlide9.xml" Id="rId2" /><Relationship Type="http://schemas.openxmlformats.org/officeDocument/2006/relationships/slideLayout" Target="/ppt/slideLayouts/slideLayout10.xml" Id="rId1" /><Relationship Type="http://schemas.openxmlformats.org/officeDocument/2006/relationships/image" Target="/ppt/media/image17.png" Id="rId5" /><Relationship Type="http://schemas.openxmlformats.org/officeDocument/2006/relationships/image" Target="/ppt/media/image16.png" Id="rId4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E4CE6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169937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HR ANALYTICS: EMPLOYEE PROMOTION PREDICTION 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336840" y="3457099"/>
            <a:ext cx="995660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A Machine Learning–Powered HR Promotion Prediction System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4222552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Developed as part of </a:t>
            </a:r>
            <a:r>
              <a:rPr lang="en-US" sz="2200" b="1" dirty="0">
                <a:solidFill>
                  <a:srgbClr val="FFFF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Teks Academy Training Institute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93790" y="49312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Trainer: </a:t>
            </a:r>
            <a:r>
              <a:rPr lang="en-US" sz="1750" b="1" dirty="0">
                <a:solidFill>
                  <a:srgbClr val="FFFF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Mohd Hameed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93790" y="554926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Project by: </a:t>
            </a:r>
            <a:r>
              <a:rPr lang="en-US" sz="1750" b="1" dirty="0">
                <a:solidFill>
                  <a:srgbClr val="FFFF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Ayesha Banu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93790" y="616731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Objective: Showcase data-driven HR decision-making for fairer, smarter promotions.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61467"/>
            <a:ext cx="99532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Powerful Tools &amp; Technology Behind It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957" y="2569845"/>
            <a:ext cx="1448872" cy="907256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5280" y="2569845"/>
            <a:ext cx="1448872" cy="907256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5603" y="2569845"/>
            <a:ext cx="1448872" cy="907256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05926" y="2569845"/>
            <a:ext cx="1448872" cy="907256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36248" y="2569845"/>
            <a:ext cx="1448872" cy="907256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66571" y="2569845"/>
            <a:ext cx="1448872" cy="907256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793790" y="410503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8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Core Stack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2"/>
          <p:cNvSpPr/>
          <p:nvPr/>
        </p:nvSpPr>
        <p:spPr>
          <a:xfrm>
            <a:off x="793790" y="475714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Python: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Data Science backbone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3"/>
          <p:cNvSpPr/>
          <p:nvPr/>
        </p:nvSpPr>
        <p:spPr>
          <a:xfrm>
            <a:off x="793790" y="519934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Pandas, NumPy: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Data preprocessing &amp; manipulation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4"/>
          <p:cNvSpPr/>
          <p:nvPr/>
        </p:nvSpPr>
        <p:spPr>
          <a:xfrm>
            <a:off x="793790" y="564153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Scikit-learn: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Machine Learning models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5"/>
          <p:cNvSpPr/>
          <p:nvPr/>
        </p:nvSpPr>
        <p:spPr>
          <a:xfrm>
            <a:off x="793790" y="608373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XGBoost, Random Forest: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Advanced predictive models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6"/>
          <p:cNvSpPr/>
          <p:nvPr/>
        </p:nvSpPr>
        <p:spPr>
          <a:xfrm>
            <a:off x="793790" y="652593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SHAP: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Explainable AI (XAI)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7"/>
          <p:cNvSpPr/>
          <p:nvPr/>
        </p:nvSpPr>
        <p:spPr>
          <a:xfrm>
            <a:off x="7599521" y="4105037"/>
            <a:ext cx="4372808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8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Deployment &amp; Visualization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8"/>
          <p:cNvSpPr/>
          <p:nvPr/>
        </p:nvSpPr>
        <p:spPr>
          <a:xfrm>
            <a:off x="7599521" y="475714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Streamlit: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Interactive HR dashboard development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9"/>
          <p:cNvSpPr/>
          <p:nvPr/>
        </p:nvSpPr>
        <p:spPr>
          <a:xfrm>
            <a:off x="7599521" y="519934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Plotly: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Dynamic visual analytics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0"/>
          <p:cNvSpPr/>
          <p:nvPr/>
        </p:nvSpPr>
        <p:spPr>
          <a:xfrm>
            <a:off x="7599521" y="564153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Joblib: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Model persistence for efficient loading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7130D40-CEB5-A69F-71BB-905A013FCC05}"/>
              </a:ext>
            </a:extLst>
          </p:cNvPr>
          <p:cNvSpPr/>
          <p:nvPr/>
        </p:nvSpPr>
        <p:spPr>
          <a:xfrm>
            <a:off x="12898419" y="7799294"/>
            <a:ext cx="1592132" cy="32272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41985"/>
            <a:ext cx="115153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Project Architecture: End-to-End Workflow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0895" y="1804392"/>
            <a:ext cx="6968609" cy="480226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05418" y="4792534"/>
            <a:ext cx="1904304" cy="253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Data Collection</a:t>
            </a:r>
            <a:endParaRPr lang="en-US" sz="1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8690" y="3569173"/>
            <a:ext cx="450956" cy="45095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628156" y="2775913"/>
            <a:ext cx="1966170" cy="253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Preprocessing</a:t>
            </a:r>
            <a:endParaRPr lang="en-US" sz="1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4135" y="3844116"/>
            <a:ext cx="450956" cy="45095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948049" y="5383146"/>
            <a:ext cx="1904305" cy="507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Feature Engineering</a:t>
            </a:r>
            <a:endParaRPr lang="en-US" sz="1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69721" y="4119058"/>
            <a:ext cx="450957" cy="450957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8638432" y="3306773"/>
            <a:ext cx="1904305" cy="253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Model Training</a:t>
            </a:r>
            <a:endParaRPr lang="en-US" sz="1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86907" y="4414294"/>
            <a:ext cx="450957" cy="45095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793790" y="638865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This streamlined workflow ensures robust model development, transparent insights, and an intuitive user experience for HR professionals.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153C490-FEC8-3F3D-9F9A-EA2701BC9752}"/>
              </a:ext>
            </a:extLst>
          </p:cNvPr>
          <p:cNvSpPr/>
          <p:nvPr/>
        </p:nvSpPr>
        <p:spPr>
          <a:xfrm>
            <a:off x="12898419" y="7799294"/>
            <a:ext cx="1592132" cy="32272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2704" y="537210"/>
            <a:ext cx="4877038" cy="609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Dataset Overview</a:t>
            </a:r>
            <a:endParaRPr lang="en-US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704" y="1658779"/>
            <a:ext cx="4205049" cy="42050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82704" y="6083260"/>
            <a:ext cx="2926199" cy="365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6186607" y="1634371"/>
            <a:ext cx="2926199" cy="365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8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Key Features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186607" y="2195155"/>
            <a:ext cx="7768590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Demographics: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department, region, education, gender, recruitment_channel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186607" y="2575560"/>
            <a:ext cx="7768590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Experience: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no_of_trainings, age, previous_year_rating, length_of_service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6186607" y="2955965"/>
            <a:ext cx="7768590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Performance: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KPIs_met &gt;80%, awards_won?, avg_training_score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186607" y="3463171"/>
            <a:ext cx="2926199" cy="365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8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Target Variable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6186607" y="4023955"/>
            <a:ext cx="7768590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is_promoted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(0 = Not Promoted, 1 = Promoted)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186607" y="4531162"/>
            <a:ext cx="2926199" cy="365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8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Size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186607" y="5091946"/>
            <a:ext cx="7768590" cy="624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Train: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54,808 employees</a:t>
            </a: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Test: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23,490 employees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690206" y="6251958"/>
            <a:ext cx="13264991" cy="828913"/>
          </a:xfrm>
          <a:prstGeom prst="roundRect">
            <a:avLst>
              <a:gd name="adj" fmla="val 9885"/>
            </a:avLst>
          </a:prstGeom>
          <a:solidFill>
            <a:srgbClr val="B6D6FC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729" y="7157442"/>
            <a:ext cx="243840" cy="195024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1316593" y="6472119"/>
            <a:ext cx="12436078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rich dataset allows for comprehensive analysis and accurate promotion predictions.</a:t>
            </a:r>
            <a:endParaRPr lang="en-US" sz="150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038542B-816D-6ADB-C3A6-A76C1A1BA258}"/>
              </a:ext>
            </a:extLst>
          </p:cNvPr>
          <p:cNvSpPr/>
          <p:nvPr/>
        </p:nvSpPr>
        <p:spPr>
          <a:xfrm>
            <a:off x="12898419" y="7799294"/>
            <a:ext cx="1592132" cy="32272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78451" y="946623"/>
            <a:ext cx="125631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Feature Engineering: Unlocking Deeper Insights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2167847"/>
            <a:ext cx="4196358" cy="3424757"/>
          </a:xfrm>
          <a:prstGeom prst="roundRect">
            <a:avLst>
              <a:gd name="adj" fmla="val 3434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28557" y="2607946"/>
            <a:ext cx="4135398" cy="680442"/>
          </a:xfrm>
          <a:prstGeom prst="roundRect">
            <a:avLst>
              <a:gd name="adj" fmla="val 8626"/>
            </a:avLst>
          </a:prstGeom>
          <a:solidFill>
            <a:srgbClr val="E9E6FA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5" name="Text 3"/>
          <p:cNvSpPr/>
          <p:nvPr/>
        </p:nvSpPr>
        <p:spPr>
          <a:xfrm>
            <a:off x="2722006" y="278154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051084" y="3653075"/>
            <a:ext cx="3062049" cy="457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Age Buckets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1051084" y="4246602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Categorizing employees into Young, Mid, and Senior groups simplifies HR interpretation.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5216962" y="2167847"/>
            <a:ext cx="4135398" cy="3424757"/>
          </a:xfrm>
          <a:prstGeom prst="roundRect">
            <a:avLst>
              <a:gd name="adj" fmla="val 3434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16962" y="2621795"/>
            <a:ext cx="4135398" cy="680442"/>
          </a:xfrm>
          <a:prstGeom prst="roundRect">
            <a:avLst>
              <a:gd name="adj" fmla="val 8626"/>
            </a:avLst>
          </a:prstGeom>
          <a:solidFill>
            <a:srgbClr val="E9E6FA"/>
          </a:solidFill>
          <a:ln/>
        </p:spPr>
      </p:sp>
      <p:sp>
        <p:nvSpPr>
          <p:cNvPr id="10" name="Text 8"/>
          <p:cNvSpPr/>
          <p:nvPr/>
        </p:nvSpPr>
        <p:spPr>
          <a:xfrm>
            <a:off x="7145060" y="279187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5474256" y="3653075"/>
            <a:ext cx="2835235" cy="457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Tenure Buckets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5474256" y="4246602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Classifying service length as New, Experienced, or Veteran highlights promotion by service milestones.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9640133" y="2167847"/>
            <a:ext cx="4135398" cy="3424757"/>
          </a:xfrm>
          <a:prstGeom prst="roundRect">
            <a:avLst>
              <a:gd name="adj" fmla="val 3434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9640133" y="2621795"/>
            <a:ext cx="4135398" cy="680442"/>
          </a:xfrm>
          <a:prstGeom prst="roundRect">
            <a:avLst>
              <a:gd name="adj" fmla="val 8626"/>
            </a:avLst>
          </a:prstGeom>
          <a:solidFill>
            <a:srgbClr val="E9E6FA"/>
          </a:solidFill>
          <a:ln/>
        </p:spPr>
      </p:sp>
      <p:sp>
        <p:nvSpPr>
          <p:cNvPr id="15" name="Text 13"/>
          <p:cNvSpPr/>
          <p:nvPr/>
        </p:nvSpPr>
        <p:spPr>
          <a:xfrm>
            <a:off x="11568232" y="279544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4"/>
          <p:cNvSpPr/>
          <p:nvPr/>
        </p:nvSpPr>
        <p:spPr>
          <a:xfrm>
            <a:off x="9897427" y="3557388"/>
            <a:ext cx="3059311" cy="5531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High Performance Flag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9897427" y="4246602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Combining KPIs met &gt;80% and previous rating ≥4 creates a strong indicator for promotion.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828557" y="6105049"/>
            <a:ext cx="13042821" cy="811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These engineered features not only </a:t>
            </a: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simplify HR reporting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but also help our models </a:t>
            </a: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capture hidden patterns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and align with established </a:t>
            </a: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business logic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9704C43-ACCE-1EFF-8C1B-FE47D941F2E3}"/>
              </a:ext>
            </a:extLst>
          </p:cNvPr>
          <p:cNvSpPr/>
          <p:nvPr/>
        </p:nvSpPr>
        <p:spPr>
          <a:xfrm>
            <a:off x="12898419" y="7799294"/>
            <a:ext cx="1592132" cy="32272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5329" y="571262"/>
            <a:ext cx="9005173" cy="647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Model Training &amp; Outstanding Results</a:t>
            </a:r>
            <a:endParaRPr lang="en-US" sz="4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329" y="1762958"/>
            <a:ext cx="7705606" cy="560603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944094" y="1737003"/>
            <a:ext cx="3108722" cy="3885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8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Models Tested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8944094" y="2332673"/>
            <a:ext cx="4968478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Logistic Regression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944094" y="2736771"/>
            <a:ext cx="4968478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Decision Tree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944094" y="3140869"/>
            <a:ext cx="4968478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Random Forest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8944094" y="3544967"/>
            <a:ext cx="4968478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XGBoost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8944094" y="4083725"/>
            <a:ext cx="3333155" cy="3885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8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Best Performing Model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8944094" y="4679394"/>
            <a:ext cx="4968478" cy="994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XGBoost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achieved an impressive </a:t>
            </a: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~92% Accuracy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, proving highly effective at handling imbalanced classes inherent in promotion data.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8944094" y="5881330"/>
            <a:ext cx="3108722" cy="3885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8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Evaluation Metrics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8944094" y="6477000"/>
            <a:ext cx="4968478" cy="994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We rigorously evaluated models using Accuracy, Precision, Recall, F1-score, and cross-validation for robustness.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BE234E7-7CCC-3DB6-6FB9-803D68532580}"/>
              </a:ext>
            </a:extLst>
          </p:cNvPr>
          <p:cNvSpPr/>
          <p:nvPr/>
        </p:nvSpPr>
        <p:spPr>
          <a:xfrm>
            <a:off x="12898419" y="7799294"/>
            <a:ext cx="1592132" cy="32272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2683" y="402788"/>
            <a:ext cx="1831300" cy="228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sz="1400" dirty="0"/>
          </a:p>
        </p:txBody>
      </p:sp>
      <p:sp>
        <p:nvSpPr>
          <p:cNvPr id="3" name="Text 1"/>
          <p:cNvSpPr/>
          <p:nvPr/>
        </p:nvSpPr>
        <p:spPr>
          <a:xfrm>
            <a:off x="512683" y="778073"/>
            <a:ext cx="5882640" cy="631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54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Explainability with SHAP</a:t>
            </a:r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512682" y="1629489"/>
            <a:ext cx="3865679" cy="228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THE CORE OF TRANSPARENCY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12683" y="2319879"/>
            <a:ext cx="4349773" cy="243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4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SHAP Insights: Global and Local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12683" y="2773685"/>
            <a:ext cx="6623804" cy="1172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Global Explanation: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SHAP identifies the most influential factors across all predictions. For our HR model, average training score, achievement of key performance indicators (KPIs) above 80%, previous year's rating, and employee tenure emerged as the most important drivers of predictions.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512683" y="4138135"/>
            <a:ext cx="6616185" cy="10499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Local Explanation: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For each individual employee, SHAP provides a precise breakdown of how each input feature contributed to their specific prediction (e.g., why an employee was predicted to be "high potential" or "at risk").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05063" y="5554013"/>
            <a:ext cx="5371750" cy="330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8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Business Benefit: Trust and Clarity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512683" y="6002521"/>
            <a:ext cx="6623804" cy="9663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This level of detail means HR managers can fully trust the model's recommendations, understanding the clear, transparent reasoning behind every decision, moving beyond a "black box" approach.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414" y="1322644"/>
            <a:ext cx="6906956" cy="6788622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7501533" y="9031367"/>
            <a:ext cx="1831300" cy="228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sz="14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6625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242" y="878324"/>
            <a:ext cx="5039797" cy="647985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111716" y="491252"/>
            <a:ext cx="2233374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endParaRPr lang="en-US" sz="1750" dirty="0"/>
          </a:p>
        </p:txBody>
      </p:sp>
      <p:sp>
        <p:nvSpPr>
          <p:cNvPr id="5" name="Text 1"/>
          <p:cNvSpPr/>
          <p:nvPr/>
        </p:nvSpPr>
        <p:spPr>
          <a:xfrm>
            <a:off x="6134576" y="587812"/>
            <a:ext cx="7893368" cy="15409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54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Interactive Insights Dashboard</a:t>
            </a:r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111716" y="2334179"/>
            <a:ext cx="3224808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EMPOWERING HR WITH DATA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3"/>
          <p:cNvSpPr/>
          <p:nvPr/>
        </p:nvSpPr>
        <p:spPr>
          <a:xfrm>
            <a:off x="6088856" y="2772550"/>
            <a:ext cx="7893368" cy="1361003"/>
          </a:xfrm>
          <a:prstGeom prst="roundRect">
            <a:avLst>
              <a:gd name="adj" fmla="val 5514"/>
            </a:avLst>
          </a:prstGeom>
          <a:solidFill>
            <a:srgbClr val="FAFAFA">
              <a:alpha val="95000"/>
            </a:srgbClr>
          </a:solidFill>
          <a:ln w="22860">
            <a:solidFill>
              <a:srgbClr val="BDB8DF"/>
            </a:solidFill>
            <a:prstDash val="solid"/>
          </a:ln>
        </p:spPr>
      </p:sp>
      <p:sp>
        <p:nvSpPr>
          <p:cNvPr id="8" name="Shape 4"/>
          <p:cNvSpPr/>
          <p:nvPr/>
        </p:nvSpPr>
        <p:spPr>
          <a:xfrm>
            <a:off x="6111716" y="2799517"/>
            <a:ext cx="714613" cy="1315283"/>
          </a:xfrm>
          <a:prstGeom prst="roundRect">
            <a:avLst>
              <a:gd name="adj" fmla="val 6663"/>
            </a:avLst>
          </a:prstGeom>
          <a:solidFill>
            <a:srgbClr val="E9E6FA"/>
          </a:solidFill>
          <a:ln/>
        </p:spPr>
      </p:sp>
      <p:sp>
        <p:nvSpPr>
          <p:cNvPr id="9" name="Text 5"/>
          <p:cNvSpPr/>
          <p:nvPr/>
        </p:nvSpPr>
        <p:spPr>
          <a:xfrm>
            <a:off x="6998374" y="3067578"/>
            <a:ext cx="2262783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80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Real-time Predictions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6998374" y="3408413"/>
            <a:ext cx="6954441" cy="571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Execute single or batch predictions with immediate results, streamlining decision-making for HR teams.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6111716" y="4398794"/>
            <a:ext cx="7893368" cy="1361003"/>
          </a:xfrm>
          <a:prstGeom prst="roundRect">
            <a:avLst>
              <a:gd name="adj" fmla="val 5514"/>
            </a:avLst>
          </a:prstGeom>
          <a:solidFill>
            <a:srgbClr val="FAFAFA">
              <a:alpha val="95000"/>
            </a:srgbClr>
          </a:solidFill>
          <a:ln w="22860">
            <a:solidFill>
              <a:srgbClr val="BDB8DF"/>
            </a:solidFill>
            <a:prstDash val="solid"/>
          </a:ln>
        </p:spPr>
      </p:sp>
      <p:sp>
        <p:nvSpPr>
          <p:cNvPr id="12" name="Shape 8"/>
          <p:cNvSpPr/>
          <p:nvPr/>
        </p:nvSpPr>
        <p:spPr>
          <a:xfrm>
            <a:off x="6134575" y="4422875"/>
            <a:ext cx="714613" cy="1315283"/>
          </a:xfrm>
          <a:prstGeom prst="roundRect">
            <a:avLst>
              <a:gd name="adj" fmla="val 6663"/>
            </a:avLst>
          </a:prstGeom>
          <a:solidFill>
            <a:srgbClr val="E9E6FA"/>
          </a:solidFill>
          <a:ln/>
        </p:spPr>
      </p:sp>
      <p:sp>
        <p:nvSpPr>
          <p:cNvPr id="13" name="Text 9"/>
          <p:cNvSpPr/>
          <p:nvPr/>
        </p:nvSpPr>
        <p:spPr>
          <a:xfrm>
            <a:off x="6996766" y="4604723"/>
            <a:ext cx="2696647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80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Confidence &amp; Explanation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6996766" y="4963720"/>
            <a:ext cx="6954441" cy="571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Each prediction comes with a confidence score and a detailed SHAP explanation, providing full transparency on the underlying factors.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11"/>
          <p:cNvSpPr/>
          <p:nvPr/>
        </p:nvSpPr>
        <p:spPr>
          <a:xfrm>
            <a:off x="6111716" y="5965726"/>
            <a:ext cx="7893368" cy="1676062"/>
          </a:xfrm>
          <a:prstGeom prst="roundRect">
            <a:avLst>
              <a:gd name="adj" fmla="val 5514"/>
            </a:avLst>
          </a:prstGeom>
          <a:solidFill>
            <a:srgbClr val="FAFAFA">
              <a:alpha val="95000"/>
            </a:srgbClr>
          </a:solidFill>
          <a:ln w="22860">
            <a:solidFill>
              <a:srgbClr val="BDB8DF"/>
            </a:solidFill>
            <a:prstDash val="solid"/>
          </a:ln>
        </p:spPr>
      </p:sp>
      <p:sp>
        <p:nvSpPr>
          <p:cNvPr id="16" name="Shape 12"/>
          <p:cNvSpPr/>
          <p:nvPr/>
        </p:nvSpPr>
        <p:spPr>
          <a:xfrm>
            <a:off x="6128837" y="5990766"/>
            <a:ext cx="714613" cy="1651022"/>
          </a:xfrm>
          <a:prstGeom prst="roundRect">
            <a:avLst>
              <a:gd name="adj" fmla="val 6663"/>
            </a:avLst>
          </a:prstGeom>
          <a:solidFill>
            <a:srgbClr val="E9E6FA"/>
          </a:solidFill>
          <a:ln/>
        </p:spPr>
      </p:sp>
      <p:sp>
        <p:nvSpPr>
          <p:cNvPr id="17" name="Text 13"/>
          <p:cNvSpPr/>
          <p:nvPr/>
        </p:nvSpPr>
        <p:spPr>
          <a:xfrm>
            <a:off x="6996766" y="6185122"/>
            <a:ext cx="2233374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80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Interactive Analytics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4"/>
          <p:cNvSpPr/>
          <p:nvPr/>
        </p:nvSpPr>
        <p:spPr>
          <a:xfrm>
            <a:off x="6996765" y="6609657"/>
            <a:ext cx="6954441" cy="571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Explore trends based on department, KPI achievement, education level, and other key demographics through intuitive, interactive visualizations.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BB53457-C91E-F3AB-5510-EF351F4B9455}"/>
              </a:ext>
            </a:extLst>
          </p:cNvPr>
          <p:cNvSpPr/>
          <p:nvPr/>
        </p:nvSpPr>
        <p:spPr>
          <a:xfrm>
            <a:off x="12898419" y="7799294"/>
            <a:ext cx="1592132" cy="32272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793790" y="1015841"/>
            <a:ext cx="10037683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Transforming HR with Trust</a:t>
            </a:r>
            <a:endParaRPr lang="en-US" sz="6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1159550" y="2142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LOOKING AHEAD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821395" y="2900240"/>
            <a:ext cx="28884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Our Solution Delivers: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89" y="342828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A </a:t>
            </a: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smart, fair, and explainable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HR ML system.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93788" y="397929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Reduced algorithmic bias in HR processes.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821395" y="456606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Improved transparency and understanding.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93790" y="512623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Enhanced employee trust and engagement.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821394" y="572763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Ready for seamless integration with existing HRMS systems.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1829714"/>
            <a:ext cx="7196866" cy="632458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19350"/>
            <a:ext cx="7556421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Thank You</a:t>
            </a:r>
            <a:endParaRPr lang="en-US" sz="8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634764" y="4177189"/>
            <a:ext cx="484715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Questions &amp; Discussion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6280190" y="508432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We are excited to discuss how Explainable AI can revolutionize your HR practices.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F95AFE9-19BA-0CA5-B0EE-240444CB6352}"/>
              </a:ext>
            </a:extLst>
          </p:cNvPr>
          <p:cNvSpPr/>
          <p:nvPr/>
        </p:nvSpPr>
        <p:spPr>
          <a:xfrm>
            <a:off x="12898419" y="7799294"/>
            <a:ext cx="1592132" cy="32272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8538"/>
            <a:ext cx="628495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Why AI for Promotions?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1941552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Promotions are among the most </a:t>
            </a: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critical decisions in HR management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. Traditionally, they rely on </a:t>
            </a: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managerial judgment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, which carries inherent risks of </a:t>
            </a: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bias and inconsistency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359723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With today's </a:t>
            </a: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large employee datasets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, manual evaluation is simply impossible to scale or maintain fairly.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4527113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This project leverages </a:t>
            </a: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Data Science &amp; Machine Learning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to accurately predict promotions, providing </a:t>
            </a:r>
            <a:r>
              <a:rPr lang="en-US" sz="2000" dirty="0">
                <a:solidFill>
                  <a:srgbClr val="5E4CE6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transparency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and </a:t>
            </a:r>
            <a:r>
              <a:rPr lang="en-US" sz="2000" dirty="0">
                <a:solidFill>
                  <a:srgbClr val="5E4CE6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explainability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to support HR managers with </a:t>
            </a: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evidence-based decisions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4262" y="1992630"/>
            <a:ext cx="4675108" cy="4675108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1D5793D-E1F5-9130-2C45-7478B31A4A55}"/>
              </a:ext>
            </a:extLst>
          </p:cNvPr>
          <p:cNvSpPr/>
          <p:nvPr/>
        </p:nvSpPr>
        <p:spPr>
          <a:xfrm>
            <a:off x="12898419" y="7799294"/>
            <a:ext cx="1592132" cy="32272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1410" y="1195507"/>
            <a:ext cx="7548801" cy="10402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The Problem: Bias &amp; Inconsistency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2953226"/>
            <a:ext cx="7556421" cy="4080748"/>
          </a:xfrm>
          <a:prstGeom prst="roundRect">
            <a:avLst>
              <a:gd name="adj" fmla="val 2335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2960846"/>
            <a:ext cx="3770590" cy="2395657"/>
          </a:xfrm>
          <a:prstGeom prst="roundRect">
            <a:avLst>
              <a:gd name="adj" fmla="val 3977"/>
            </a:avLst>
          </a:prstGeom>
          <a:solidFill>
            <a:srgbClr val="E9E6FA"/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3187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Subjectivity &amp; Bias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028224" y="3678079"/>
            <a:ext cx="297680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Promotion decisions often suffer from inconsistency and high risk of bias (gender, department, tenure).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4572000" y="2960846"/>
            <a:ext cx="3770590" cy="2395657"/>
          </a:xfrm>
          <a:prstGeom prst="rect">
            <a:avLst/>
          </a:prstGeom>
          <a:solidFill>
            <a:srgbClr val="E9E6FA"/>
          </a:solidFill>
          <a:ln/>
        </p:spPr>
      </p:sp>
      <p:sp>
        <p:nvSpPr>
          <p:cNvPr id="9" name="Shape 6"/>
          <p:cNvSpPr/>
          <p:nvPr/>
        </p:nvSpPr>
        <p:spPr>
          <a:xfrm>
            <a:off x="4572000" y="2960846"/>
            <a:ext cx="30480" cy="2395657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10" name="Text 7"/>
          <p:cNvSpPr/>
          <p:nvPr/>
        </p:nvSpPr>
        <p:spPr>
          <a:xfrm>
            <a:off x="5138976" y="3187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Lack of Scalability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5138976" y="3678079"/>
            <a:ext cx="297680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Without a structured system, manual processes are slow, error-prone, and cannot scale across large organizations.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4288512" y="3875127"/>
            <a:ext cx="566976" cy="566976"/>
          </a:xfrm>
          <a:prstGeom prst="roundRect">
            <a:avLst>
              <a:gd name="adj" fmla="val 16803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0197" y="3981450"/>
            <a:ext cx="283488" cy="354330"/>
          </a:xfrm>
          <a:prstGeom prst="rect">
            <a:avLst/>
          </a:prstGeom>
        </p:spPr>
      </p:pic>
      <p:sp>
        <p:nvSpPr>
          <p:cNvPr id="14" name="Shape 10"/>
          <p:cNvSpPr/>
          <p:nvPr/>
        </p:nvSpPr>
        <p:spPr>
          <a:xfrm>
            <a:off x="801410" y="5356503"/>
            <a:ext cx="7541181" cy="1669852"/>
          </a:xfrm>
          <a:prstGeom prst="rect">
            <a:avLst/>
          </a:prstGeom>
          <a:solidFill>
            <a:srgbClr val="E9E6FA"/>
          </a:solidFill>
          <a:ln/>
        </p:spPr>
      </p:sp>
      <p:sp>
        <p:nvSpPr>
          <p:cNvPr id="15" name="Shape 11"/>
          <p:cNvSpPr/>
          <p:nvPr/>
        </p:nvSpPr>
        <p:spPr>
          <a:xfrm>
            <a:off x="801410" y="5356503"/>
            <a:ext cx="7541181" cy="304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16" name="Text 12"/>
          <p:cNvSpPr/>
          <p:nvPr/>
        </p:nvSpPr>
        <p:spPr>
          <a:xfrm>
            <a:off x="1028224" y="5583317"/>
            <a:ext cx="33695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Employee Dissatisfaction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1028224" y="6073735"/>
            <a:ext cx="67473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The result is often reduced organizational trust in HR and increased employee dissatisfaction leading to attrition.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1749"/>
            <a:ext cx="115147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Our Objectives: Fairer, Smarter Promotions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965841"/>
            <a:ext cx="4885015" cy="48850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39828" y="193750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8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Primary Goal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39828" y="2589609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Predict which employees are most likely to be promoted based on objective criteria.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239828" y="354222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8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Sub-Goals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239828" y="4194334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Identify </a:t>
            </a: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key drivers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of promotion (training score, KPI achievement, tenure, etc.).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6239828" y="4999434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Provide </a:t>
            </a: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explainable AI insights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using SHAP for transparency.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239828" y="544163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Build a </a:t>
            </a: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user-friendly dashboard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for HR decision-makers.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6239828" y="6031349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8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Expected Outcomes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239828" y="6683454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Smarter, more equitable promotion decisions.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239828" y="712565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Improved employee motivation and retention.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0EF6141-D290-B773-5C65-0369038927BE}"/>
              </a:ext>
            </a:extLst>
          </p:cNvPr>
          <p:cNvSpPr/>
          <p:nvPr/>
        </p:nvSpPr>
        <p:spPr>
          <a:xfrm>
            <a:off x="12898419" y="7799294"/>
            <a:ext cx="1592132" cy="32272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60126"/>
            <a:ext cx="97978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Practical Application: How HR Uses It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23588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8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System Capabilities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3887986"/>
            <a:ext cx="89638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Single Prediction: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Check promotion eligibility for an individual employee.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4330184"/>
            <a:ext cx="89638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Batch Predictions: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Upload a CSV for promotion likelihood across many employees.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4772382"/>
            <a:ext cx="89638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Explainability: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Understand factors influencing each decision via SHAP.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93790" y="5214580"/>
            <a:ext cx="89638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Dashboard Insights: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Analyze promotion rates by department, education, KPI status, and more.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10318671" y="323588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80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Business Value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10318671" y="3887986"/>
            <a:ext cx="352544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This system will significantly reduce bias, enhance transparency, and foster trust, ultimately leading to </a:t>
            </a:r>
            <a:r>
              <a:rPr lang="en-US" sz="2000" b="1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improved employee satisfaction and retention</a:t>
            </a:r>
            <a:r>
              <a:rPr lang="en-US" sz="20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CF40431-A1DB-F641-CCB2-2D648D64230F}"/>
              </a:ext>
            </a:extLst>
          </p:cNvPr>
          <p:cNvSpPr/>
          <p:nvPr/>
        </p:nvSpPr>
        <p:spPr>
          <a:xfrm>
            <a:off x="12898419" y="7799294"/>
            <a:ext cx="1592132" cy="32272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12758"/>
            <a:ext cx="103462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Streamlit Application: Single Prediction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16850"/>
            <a:ext cx="6244709" cy="4699992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9520" y="2416850"/>
            <a:ext cx="6237089" cy="4699992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212E93C-CB26-C4E0-1E79-5B807F185949}"/>
              </a:ext>
            </a:extLst>
          </p:cNvPr>
          <p:cNvSpPr/>
          <p:nvPr/>
        </p:nvSpPr>
        <p:spPr>
          <a:xfrm>
            <a:off x="12898419" y="7799294"/>
            <a:ext cx="1592132" cy="32272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255130"/>
            <a:ext cx="6244709" cy="576961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9521" y="1255130"/>
            <a:ext cx="5782992" cy="5769614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A5E9615-43F7-F260-C353-CC337C3B2C60}"/>
              </a:ext>
            </a:extLst>
          </p:cNvPr>
          <p:cNvSpPr/>
          <p:nvPr/>
        </p:nvSpPr>
        <p:spPr>
          <a:xfrm>
            <a:off x="12898419" y="7799294"/>
            <a:ext cx="1592132" cy="32272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8658"/>
            <a:ext cx="102805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Streamlit Application: Batch Prediction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89" y="2267961"/>
            <a:ext cx="5779133" cy="47802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318" y="1792723"/>
            <a:ext cx="6195298" cy="2865338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7318" y="4658060"/>
            <a:ext cx="6195298" cy="2950439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40AD0BE-2AA2-A772-E71C-060789FB35C2}"/>
              </a:ext>
            </a:extLst>
          </p:cNvPr>
          <p:cNvSpPr/>
          <p:nvPr/>
        </p:nvSpPr>
        <p:spPr>
          <a:xfrm>
            <a:off x="12898419" y="7799294"/>
            <a:ext cx="1592132" cy="32272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336" y="1101762"/>
            <a:ext cx="4690335" cy="5912223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6142" y="1101763"/>
            <a:ext cx="4248164" cy="5912222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2066" y="1101763"/>
            <a:ext cx="4457119" cy="5912222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E0B91FD-07A0-C52D-DAC2-C8CCC0B7A59A}"/>
              </a:ext>
            </a:extLst>
          </p:cNvPr>
          <p:cNvSpPr/>
          <p:nvPr/>
        </p:nvSpPr>
        <p:spPr>
          <a:xfrm>
            <a:off x="12898419" y="7799294"/>
            <a:ext cx="1592132" cy="32272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985</Words>
  <Application>Microsoft Office PowerPoint</Application>
  <PresentationFormat>Custom</PresentationFormat>
  <Paragraphs>129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Times New Roman</vt:lpstr>
      <vt:lpstr>Outfit Extra Bold</vt:lpstr>
      <vt:lpstr>Arimo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Ayesha Banu</dc:creator>
  <cp:lastModifiedBy>Ayesha Banu</cp:lastModifiedBy>
  <cp:revision>3</cp:revision>
  <dcterms:created xsi:type="dcterms:W3CDTF">2025-08-27T08:32:45Z</dcterms:created>
  <dcterms:modified xsi:type="dcterms:W3CDTF">2025-08-27T09:35:17Z</dcterms:modified>
</cp:coreProperties>
</file>